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73" r:id="rId13"/>
    <p:sldId id="266" r:id="rId14"/>
    <p:sldId id="271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8055" y="914400"/>
            <a:ext cx="70478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Источно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балкански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876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Напомена: Учити тезе исписане белим и жутим словима </a:t>
            </a:r>
            <a:endParaRPr lang="en-US" sz="2000" b="1" dirty="0"/>
          </a:p>
        </p:txBody>
      </p:sp>
      <p:sp>
        <p:nvSpPr>
          <p:cNvPr id="5" name="Smiley Face 4"/>
          <p:cNvSpPr/>
          <p:nvPr/>
        </p:nvSpPr>
        <p:spPr>
          <a:xfrm>
            <a:off x="7924800" y="4953000"/>
            <a:ext cx="3048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2-141210161438-conversion-gate02/95/3-o-1858-o-1903-44-638.jpg?cb=1418249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2-141210161438-conversion-gate02/95/3-o-1858-o-1903-45-638.jpg?cb=1418249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8392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Санстефански мир 1878.крај рата</a:t>
            </a:r>
            <a:r>
              <a:rPr lang="sr-Cyrl-RS" dirty="0" smtClean="0"/>
              <a:t>: </a:t>
            </a:r>
            <a:r>
              <a:rPr lang="sr-Cyrl-RS" b="1" dirty="0" smtClean="0">
                <a:solidFill>
                  <a:schemeClr val="bg1"/>
                </a:solidFill>
              </a:rPr>
              <a:t>Србија, Црна Гора и Румунија добијају независност, Русија штити аутономију Велике Бугарске. Аутономија БиХ у оквиру Турске.</a:t>
            </a:r>
            <a:r>
              <a:rPr lang="sr-Cyrl-RS" b="1" dirty="0" smtClean="0"/>
              <a:t>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Повратак  руског утицаја на Балкану.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comb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slobodnahercegovina.com/wp-content/uploads/2014/12/berlinski-kongr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34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Берлински конгрес 1878</a:t>
            </a:r>
            <a:r>
              <a:rPr lang="sr-Cyrl-RS" sz="2400" b="1" dirty="0" smtClean="0"/>
              <a:t>.-Разрешење источне кризе и источног питања, одлукама: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Србија, Црна Гора и Румунија добијају независност, смањена Бугарска аутономију- победа начела: Балкан -балканским народима”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Поништена Велика Бугарсака, А-У добија право да окупира БиХ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Територијално проширење Србије за 4 округа а Црне Горе за 5 градова.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А-У поново  потиснула Русију са Балкана.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тат слика за istorijska karta srbije 1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08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Бугарска независна 1908.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Албанска </a:t>
            </a:r>
            <a:r>
              <a:rPr lang="sr-Cyrl-RS" dirty="0" smtClean="0"/>
              <a:t>или </a:t>
            </a:r>
            <a:r>
              <a:rPr lang="sr-Cyrl-RS" sz="2800" dirty="0" smtClean="0"/>
              <a:t>Призренска лига 1878.–</a:t>
            </a:r>
            <a:r>
              <a:rPr lang="sr-Cyrl-RS" sz="2000" dirty="0" smtClean="0"/>
              <a:t>група</a:t>
            </a:r>
            <a:r>
              <a:rPr lang="sr-Cyrl-RS" sz="2800" dirty="0" smtClean="0"/>
              <a:t> </a:t>
            </a:r>
            <a:r>
              <a:rPr lang="sr-Cyrl-RS" sz="2000" dirty="0" smtClean="0"/>
              <a:t>албанских интелектуалца </a:t>
            </a:r>
            <a:r>
              <a:rPr lang="sr-Cyrl-RS" sz="2000" b="1" dirty="0" smtClean="0"/>
              <a:t>узалудно</a:t>
            </a:r>
            <a:r>
              <a:rPr lang="sr-Cyrl-RS" sz="2000" dirty="0" smtClean="0"/>
              <a:t> захтевала од Берлинског конгреса стварање Велике Албаније ( данашња Албанија +западна Македонија, КиМ, део Црне Горе 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Албанија независна 1913.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87630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Источно питање је завршено у Балканским ратовима </a:t>
            </a:r>
            <a:r>
              <a:rPr lang="sr-Cyrl-RS" sz="2400" b="1" dirty="0" smtClean="0">
                <a:solidFill>
                  <a:schemeClr val="bg1"/>
                </a:solidFill>
              </a:rPr>
              <a:t>јер се границе Турске на Балкану више неће мењати.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325" y="990600"/>
            <a:ext cx="45973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Аутор:</a:t>
            </a: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Душица </a:t>
            </a: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Максимовић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елике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</a:t>
            </a:r>
            <a:r>
              <a:rPr lang="sr-Cyrl-R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-државе које могу да утичу на међународне прилике: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Аустрија,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Русија,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Велика Британија,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Француска,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(Пруска)Немачка;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1" y="4724399"/>
            <a:ext cx="8458199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Балканско полуострво је назавано</a:t>
            </a:r>
          </a:p>
          <a:p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 планини Балкан=Стара планина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95800" y="1981200"/>
            <a:ext cx="3810000" cy="2133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2667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2800" b="1" cap="none" spc="0" dirty="0" smtClean="0">
                <a:ln/>
                <a:effectLst/>
              </a:rPr>
              <a:t>Балкан=</a:t>
            </a:r>
          </a:p>
          <a:p>
            <a:pPr algn="ctr"/>
            <a:r>
              <a:rPr lang="sr-Cyrl-RS" sz="2800" b="1" cap="none" spc="0" dirty="0" smtClean="0">
                <a:ln/>
                <a:effectLst/>
              </a:rPr>
              <a:t>Шумовита планина</a:t>
            </a:r>
            <a:endParaRPr lang="en-US" sz="2800" b="1" cap="none" spc="0" dirty="0">
              <a:ln/>
              <a:effectLst/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upload.wikimedia.org/wikipedia/sr/2/2e/Balkan_topo_s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://upload.wikimedia.org/wikipedia/sr/2/2e/Balkan_topo_s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upload.wikimedia.org/wikipedia/sr/thumb/2/2e/Balkan_topo_sr.svg/350px-Balkan_topo_s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586740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562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Балканско полуострво (осветљени део)</a:t>
            </a:r>
            <a:endParaRPr lang="en-US" sz="2800" b="1" dirty="0"/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Источно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питање</a:t>
            </a:r>
            <a:r>
              <a:rPr lang="en-US" sz="2800" b="1" dirty="0" smtClean="0"/>
              <a:t> – </a:t>
            </a:r>
            <a:r>
              <a:rPr lang="sr-Cyrl-CS" sz="2800" b="1" dirty="0" smtClean="0"/>
              <a:t>питање опстанка европске Турске (</a:t>
            </a:r>
            <a:r>
              <a:rPr lang="en-US" sz="2800" b="1" dirty="0" err="1" smtClean="0"/>
              <a:t>на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Балкану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)</a:t>
            </a:r>
            <a:r>
              <a:rPr lang="en-GB" sz="2800" b="1" dirty="0" smtClean="0"/>
              <a:t>/19.век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8915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еље в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елик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решaвење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источног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питања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/>
              <a:t> </a:t>
            </a:r>
            <a:endParaRPr lang="sr-Cyrl-RS" sz="2000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FF00"/>
                </a:solidFill>
              </a:rPr>
              <a:t>Аустрија</a:t>
            </a:r>
            <a:r>
              <a:rPr lang="en-US" sz="2000" dirty="0" smtClean="0">
                <a:solidFill>
                  <a:srgbClr val="FFFF00"/>
                </a:solidFill>
              </a:rPr>
              <a:t> –</a:t>
            </a:r>
            <a:r>
              <a:rPr lang="sr-Cyrl-RS" sz="2000" b="1" dirty="0" smtClean="0">
                <a:solidFill>
                  <a:srgbClr val="FFFF00"/>
                </a:solidFill>
              </a:rPr>
              <a:t>потискивање Турске и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ширење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на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Балкан</a:t>
            </a:r>
            <a:endParaRPr lang="sr-Cyrl-RS" sz="20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FFFF00"/>
                </a:solidFill>
              </a:rPr>
              <a:t>Немачка</a:t>
            </a:r>
            <a:r>
              <a:rPr lang="sr-Cyrl-RS" sz="2000" b="1" dirty="0" smtClean="0"/>
              <a:t>-преко Балкана на Блиски исток=продор </a:t>
            </a:r>
          </a:p>
          <a:p>
            <a:r>
              <a:rPr lang="sr-Cyrl-RS" sz="2000" b="1" dirty="0" smtClean="0"/>
              <a:t>на Исток</a:t>
            </a:r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891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FF00"/>
                </a:solidFill>
              </a:rPr>
              <a:t>Русија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  <a:r>
              <a:rPr lang="sr-Cyrl-RS" sz="2000" b="1" dirty="0" smtClean="0">
                <a:solidFill>
                  <a:srgbClr val="FFFF00"/>
                </a:solidFill>
              </a:rPr>
              <a:t>заузети </a:t>
            </a:r>
            <a:r>
              <a:rPr lang="en-US" sz="2000" b="1" dirty="0" err="1" smtClean="0">
                <a:solidFill>
                  <a:srgbClr val="FFFF00"/>
                </a:solidFill>
              </a:rPr>
              <a:t>Цариград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/>
              <a:t>(</a:t>
            </a:r>
            <a:r>
              <a:rPr lang="en-US" sz="2000" b="1" dirty="0" err="1" smtClean="0"/>
              <a:t>врати</a:t>
            </a:r>
            <a:r>
              <a:rPr lang="sr-Cyrl-RS" sz="2000" b="1" dirty="0" smtClean="0"/>
              <a:t>ти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православни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крст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Свету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Софију</a:t>
            </a:r>
            <a:r>
              <a:rPr lang="sr-Cyrl-RS" sz="2000" b="1" dirty="0" smtClean="0"/>
              <a:t>),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и </a:t>
            </a:r>
            <a:r>
              <a:rPr lang="sr-Cyrl-RS" sz="2000" b="1" dirty="0" smtClean="0">
                <a:solidFill>
                  <a:srgbClr val="FFFF00"/>
                </a:solidFill>
              </a:rPr>
              <a:t>мореузе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>
                <a:solidFill>
                  <a:srgbClr val="FFFF00"/>
                </a:solidFill>
              </a:rPr>
              <a:t>:</a:t>
            </a:r>
            <a:r>
              <a:rPr lang="en-US" sz="2000" b="1" dirty="0" err="1" smtClean="0">
                <a:solidFill>
                  <a:srgbClr val="FFFF00"/>
                </a:solidFill>
              </a:rPr>
              <a:t>Босфор</a:t>
            </a:r>
            <a:r>
              <a:rPr lang="en-US" sz="2000" b="1" dirty="0" smtClean="0">
                <a:solidFill>
                  <a:srgbClr val="FFFF00"/>
                </a:solidFill>
              </a:rPr>
              <a:t> и </a:t>
            </a:r>
            <a:r>
              <a:rPr lang="en-US" sz="2000" b="1" dirty="0" err="1" smtClean="0">
                <a:solidFill>
                  <a:srgbClr val="FFFF00"/>
                </a:solidFill>
              </a:rPr>
              <a:t>Дарданеле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/>
              <a:t>(</a:t>
            </a:r>
            <a:r>
              <a:rPr lang="sr-Cyrl-CS" sz="2000" b="1" dirty="0" smtClean="0"/>
              <a:t>слободан пролаз из Црног у Средоземно море)</a:t>
            </a:r>
            <a:endParaRPr lang="en-US" sz="2000" b="1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>
                <a:solidFill>
                  <a:srgbClr val="FFFF00"/>
                </a:solidFill>
              </a:rPr>
              <a:t>Турска-,,</a:t>
            </a:r>
            <a:r>
              <a:rPr lang="sr-Latn-CS" sz="2200" b="1" dirty="0" smtClean="0">
                <a:solidFill>
                  <a:srgbClr val="FFFF00"/>
                </a:solidFill>
              </a:rPr>
              <a:t>Б</a:t>
            </a:r>
            <a:r>
              <a:rPr lang="sr-Cyrl-CS" sz="2200" b="1" dirty="0" smtClean="0">
                <a:solidFill>
                  <a:srgbClr val="FFFF00"/>
                </a:solidFill>
              </a:rPr>
              <a:t>олесник на Босфору“( </a:t>
            </a:r>
            <a:r>
              <a:rPr lang="sr-Cyrl-CS" sz="2200" dirty="0" smtClean="0">
                <a:solidFill>
                  <a:srgbClr val="FFFF00"/>
                </a:solidFill>
              </a:rPr>
              <a:t>руски цар Николај I)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81600"/>
            <a:ext cx="8915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Велика Британија и Француска</a:t>
            </a:r>
            <a:r>
              <a:rPr lang="sr-Cyrl-CS" sz="2400" dirty="0" smtClean="0">
                <a:solidFill>
                  <a:srgbClr val="FFFF00"/>
                </a:solidFill>
              </a:rPr>
              <a:t>- </a:t>
            </a:r>
            <a:r>
              <a:rPr lang="sr-Cyrl-CS" sz="2000" b="1" dirty="0" smtClean="0"/>
              <a:t>опстанак Турске </a:t>
            </a:r>
            <a:r>
              <a:rPr lang="sr-Cyrl-CS" sz="2000" dirty="0" smtClean="0">
                <a:solidFill>
                  <a:schemeClr val="bg1"/>
                </a:solidFill>
              </a:rPr>
              <a:t>(да се не би на Балкан прошириле А-У или Русија)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1980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dirty="0" smtClean="0"/>
              <a:t>Турска</a:t>
            </a:r>
            <a:r>
              <a:rPr lang="sr-Cyrl-CS" sz="2000" dirty="0" smtClean="0"/>
              <a:t>- </a:t>
            </a:r>
            <a:r>
              <a:rPr lang="sr-Cyrl-CS" sz="2000" b="1" dirty="0" smtClean="0"/>
              <a:t>опстанак на Балкану -,,Османско царство,Османлијама</a:t>
            </a:r>
            <a:r>
              <a:rPr lang="sr-Cyrl-CS" sz="2000" dirty="0" smtClean="0"/>
              <a:t>“ </a:t>
            </a:r>
            <a:endParaRPr lang="en-US" sz="2000" dirty="0"/>
          </a:p>
        </p:txBody>
      </p:sp>
      <p:pic>
        <p:nvPicPr>
          <p:cNvPr id="16386" name="Picture 2" descr="http://www.vreme.com/g/images/588312_26-Nikola%20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990600"/>
            <a:ext cx="2009775" cy="24574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3505200"/>
            <a:ext cx="22098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FFFF00"/>
                </a:solidFill>
              </a:rPr>
              <a:t>Жандарм Европе (1825-1855)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Балкански хришћани:</a:t>
            </a:r>
            <a:r>
              <a:rPr lang="sr-Cyrl-CS" sz="2800" b="1" dirty="0" smtClean="0"/>
              <a:t> </a:t>
            </a:r>
          </a:p>
          <a:p>
            <a:pPr algn="ctr"/>
            <a:r>
              <a:rPr lang="sr-Cyrl-CS" sz="2800" b="1" dirty="0" smtClean="0"/>
              <a:t>,,Балкан, балканским народима“</a:t>
            </a:r>
            <a:endParaRPr lang="en-US" sz="2800" dirty="0" smtClean="0"/>
          </a:p>
          <a:p>
            <a:pPr algn="ctr"/>
            <a:r>
              <a:rPr lang="sr-Cyrl-CS" sz="2800" b="1" dirty="0" smtClean="0"/>
              <a:t>(</a:t>
            </a:r>
            <a:r>
              <a:rPr lang="sr-Cyrl-CS" sz="2800" dirty="0" smtClean="0"/>
              <a:t> истерати Турке и основати независне државе)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7315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Грчка револуција (1821-1829)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200" dirty="0" smtClean="0">
                <a:solidFill>
                  <a:schemeClr val="bg1"/>
                </a:solidFill>
              </a:rPr>
              <a:t>Подстакнути Првим српским устанком Грци су 1814.у </a:t>
            </a:r>
          </a:p>
          <a:p>
            <a:r>
              <a:rPr lang="sr-Cyrl-RS" sz="2200" dirty="0" smtClean="0">
                <a:solidFill>
                  <a:schemeClr val="bg1"/>
                </a:solidFill>
              </a:rPr>
              <a:t>Одеси основали  </a:t>
            </a:r>
            <a:r>
              <a:rPr lang="sr-Cyrl-RS" sz="2200" dirty="0" smtClean="0"/>
              <a:t>Друштво пријатеља (</a:t>
            </a:r>
            <a:r>
              <a:rPr lang="sr-Cyrl-RS" sz="2200" b="1" dirty="0" smtClean="0"/>
              <a:t>Хетерија)</a:t>
            </a:r>
            <a:r>
              <a:rPr lang="sr-Cyrl-RS" sz="2200" b="1" dirty="0" smtClean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да</a:t>
            </a:r>
          </a:p>
          <a:p>
            <a:r>
              <a:rPr lang="sr-Cyrl-RS" sz="2200" dirty="0" smtClean="0">
                <a:solidFill>
                  <a:schemeClr val="bg1"/>
                </a:solidFill>
              </a:rPr>
              <a:t> припреми ослобођење Грка од Турака.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91000"/>
            <a:ext cx="899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200" dirty="0" smtClean="0">
                <a:solidFill>
                  <a:schemeClr val="bg1"/>
                </a:solidFill>
              </a:rPr>
              <a:t>Хетерија је организовала побуну у Влашкој и Молдавији која се пренела у Грчку 1821. Ратовало се 8 година највише на Пелопонезу,</a:t>
            </a:r>
          </a:p>
          <a:p>
            <a:r>
              <a:rPr lang="sr-Cyrl-RS" sz="2200" dirty="0" smtClean="0">
                <a:solidFill>
                  <a:schemeClr val="bg1"/>
                </a:solidFill>
              </a:rPr>
              <a:t>и  поред  храбрости Грка турска војска је побеђивала, али Европа крши принципе Свете алијансе и помаже Грцима због античке прошлошсти.Рат је завршен 1829.поразом Турске од Русије миром у Једрену =</a:t>
            </a:r>
            <a:r>
              <a:rPr lang="sr-Cyrl-RS" sz="2200" b="1" dirty="0" smtClean="0"/>
              <a:t>Грчка 1830.постаје прва независна држава на Балкану,а </a:t>
            </a:r>
            <a:r>
              <a:rPr lang="sr-Cyrl-RS" sz="2200" b="1" dirty="0" smtClean="0">
                <a:solidFill>
                  <a:schemeClr val="bg1"/>
                </a:solidFill>
              </a:rPr>
              <a:t>Србија, Црна Гора и Румунија добијају аутономију.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s://encrypted-tbn0.gstatic.com/images?q=tbn:ANd9GcQ4nXL-76NZFT5sn-8jlupJAgm2QbWbGySKvNSxR1-jBeSKbOj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2209800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5400" b="1" dirty="0" smtClean="0"/>
              <a:t>Кримски рат (1853-1856)</a:t>
            </a:r>
          </a:p>
          <a:p>
            <a:r>
              <a:rPr lang="sr-Cyrl-CS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Највећи европски рат после Наполеона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До рата је дошло јер је Русија тражила од Турске посебне привилегије у ,,светим местима” у Палестини али их није добила .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>
                <a:solidFill>
                  <a:schemeClr val="bg1"/>
                </a:solidFill>
              </a:rPr>
              <a:t>У</a:t>
            </a:r>
            <a:r>
              <a:rPr lang="sr-Cyrl-RS" dirty="0" smtClean="0">
                <a:solidFill>
                  <a:schemeClr val="bg1"/>
                </a:solidFill>
              </a:rPr>
              <a:t> рат на страни Турске улазе  Енглеска, Француска и Сардинија </a:t>
            </a:r>
            <a:r>
              <a:rPr lang="sr-Cyrl-RS" b="1" dirty="0" smtClean="0">
                <a:solidFill>
                  <a:schemeClr val="bg1"/>
                </a:solidFill>
              </a:rPr>
              <a:t>из страха од руске превласти на Истоку .</a:t>
            </a:r>
            <a:r>
              <a:rPr lang="sr-Latn-RS" b="1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Рат је вођен на Криму где су савезници нанели Русији одлучујући пораз код Севастопоља.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Париски мир 1856</a:t>
            </a:r>
            <a:r>
              <a:rPr lang="sr-Cyrl-RS" b="1" dirty="0" smtClean="0"/>
              <a:t>:</a:t>
            </a:r>
            <a:r>
              <a:rPr lang="sr-Cyrl-RS" dirty="0" smtClean="0"/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Русији се забрањује да  излази из Црног мора, одузима део Бесарабије и право покровитељства  над Влашком ,</a:t>
            </a:r>
            <a:r>
              <a:rPr lang="en-GB" b="1" dirty="0" smtClean="0">
                <a:solidFill>
                  <a:schemeClr val="bg1"/>
                </a:solidFill>
              </a:rPr>
              <a:t>M</a:t>
            </a:r>
            <a:r>
              <a:rPr lang="sr-Cyrl-RS" b="1" dirty="0" smtClean="0">
                <a:solidFill>
                  <a:schemeClr val="bg1"/>
                </a:solidFill>
              </a:rPr>
              <a:t>олдавијом и Србијом.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encrypted-tbn0.gstatic.com/images?q=tbn:ANd9GcTOB1wxugIN7zVAEASvilRGSonpnX2gOQWJfoMHTT_FfJq998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3686175" cy="21336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3/31/Malakhov1.jpg/300px-Malakh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35433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Битка код Севастопоља 1856.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0"/>
            <a:ext cx="3886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Потискивање Русије са Балкана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Велика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источна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криза</a:t>
            </a:r>
            <a:r>
              <a:rPr lang="en-US" sz="3200" b="1" dirty="0" smtClean="0"/>
              <a:t> (1875-1878):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sr-Cyrl-CS" sz="2400" b="1" dirty="0" smtClean="0"/>
              <a:t>1875. Херцеговачки устанак Срба -Невесињска пушка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13314" name="Picture 2" descr="http://upload.wikimedia.org/wikipedia/commons/thumb/3/39/Hercegovci_u_zasedi.gif/250px-Hercegovci_u_zased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429000" cy="2971800"/>
          </a:xfrm>
          <a:prstGeom prst="rect">
            <a:avLst/>
          </a:prstGeom>
          <a:noFill/>
        </p:spPr>
      </p:pic>
      <p:pic>
        <p:nvPicPr>
          <p:cNvPr id="13316" name="Picture 4" descr="http://kamenjar.com/wp-content/uploads/2014/06/Hercegova%C4%8Dki-zbjeg-635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057400"/>
            <a:ext cx="4752975" cy="31623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1676400" y="1600200"/>
            <a:ext cx="3810000" cy="914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5257800"/>
            <a:ext cx="46482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Херцеговачки бегунци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3048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Устанике помагале Србија и Црна Гора али је Русија БиХ препустила Аустрији за мореузе.</a:t>
            </a:r>
            <a:endParaRPr lang="en-US" b="1" dirty="0"/>
          </a:p>
        </p:txBody>
      </p:sp>
      <p:sp>
        <p:nvSpPr>
          <p:cNvPr id="9" name="Horizontal Scroll 8"/>
          <p:cNvSpPr/>
          <p:nvPr/>
        </p:nvSpPr>
        <p:spPr>
          <a:xfrm>
            <a:off x="3429000" y="5715000"/>
            <a:ext cx="57150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5943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Вођа устаника у Херцеговини-Мића Љубобратић,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а у Босни-Петар Петровић Пеција и Голуб Бабић.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/>
              <a:t>Србија</a:t>
            </a:r>
            <a:r>
              <a:rPr lang="en-US" sz="4000" b="1" dirty="0" smtClean="0"/>
              <a:t> ,Ц. </a:t>
            </a:r>
            <a:r>
              <a:rPr lang="en-US" sz="4000" b="1" dirty="0" err="1" smtClean="0"/>
              <a:t>Гора</a:t>
            </a:r>
            <a:r>
              <a:rPr lang="en-US" sz="4000" b="1" dirty="0" smtClean="0"/>
              <a:t> и </a:t>
            </a:r>
            <a:r>
              <a:rPr lang="en-US" sz="4000" b="1" dirty="0" err="1" smtClean="0"/>
              <a:t>Русија</a:t>
            </a:r>
            <a:r>
              <a:rPr lang="en-US" sz="4000" b="1" dirty="0" smtClean="0"/>
              <a:t> у </a:t>
            </a:r>
            <a:r>
              <a:rPr lang="en-US" sz="4000" b="1" dirty="0" err="1" smtClean="0"/>
              <a:t>рату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са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Турском</a:t>
            </a:r>
            <a:r>
              <a:rPr lang="sr-Cyrl-RS" sz="4000" b="1" dirty="0" smtClean="0"/>
              <a:t> (1876-1878)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www.tradicionalnaknjiga.rs/piks/a00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600200"/>
            <a:ext cx="4343400" cy="5257800"/>
          </a:xfrm>
          <a:prstGeom prst="rect">
            <a:avLst/>
          </a:prstGeom>
          <a:noFill/>
        </p:spPr>
      </p:pic>
      <p:pic>
        <p:nvPicPr>
          <p:cNvPr id="21508" name="Picture 4" descr="http://i51.tinypic.com/24wdk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352800" cy="419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638800" y="586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Стижу руски добровољци</a:t>
            </a:r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CUpjzls2kQ0mxZkjUgeAd_EpxtBaGlAdmJoVPUfDGXqmHwP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65532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Полазак кнеза Милана Обреновића у рат, 1856.</a:t>
            </a:r>
            <a:endParaRPr lang="en-US" sz="2400" b="1" dirty="0"/>
          </a:p>
        </p:txBody>
      </p:sp>
    </p:spTree>
  </p:cSld>
  <p:clrMapOvr>
    <a:masterClrMapping/>
  </p:clrMapOvr>
  <p:transition spd="slow">
    <p:diamond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621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46</cp:revision>
  <dcterms:created xsi:type="dcterms:W3CDTF">2006-08-16T00:00:00Z</dcterms:created>
  <dcterms:modified xsi:type="dcterms:W3CDTF">2016-09-19T14:11:25Z</dcterms:modified>
</cp:coreProperties>
</file>